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77" r:id="rId4"/>
    <p:sldId id="258" r:id="rId5"/>
    <p:sldId id="282" r:id="rId6"/>
    <p:sldId id="278" r:id="rId7"/>
    <p:sldId id="279" r:id="rId8"/>
    <p:sldId id="280" r:id="rId9"/>
    <p:sldId id="284" r:id="rId10"/>
    <p:sldId id="283" r:id="rId11"/>
    <p:sldId id="285" r:id="rId12"/>
    <p:sldId id="286" r:id="rId13"/>
    <p:sldId id="268" r:id="rId14"/>
    <p:sldId id="269" r:id="rId15"/>
    <p:sldId id="287" r:id="rId16"/>
    <p:sldId id="270" r:id="rId17"/>
    <p:sldId id="288" r:id="rId18"/>
    <p:sldId id="289" r:id="rId19"/>
    <p:sldId id="290" r:id="rId20"/>
    <p:sldId id="291" r:id="rId21"/>
    <p:sldId id="271" r:id="rId22"/>
    <p:sldId id="294" r:id="rId23"/>
    <p:sldId id="295" r:id="rId24"/>
    <p:sldId id="296" r:id="rId25"/>
    <p:sldId id="260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1" autoAdjust="0"/>
    <p:restoredTop sz="95853" autoAdjust="0"/>
  </p:normalViewPr>
  <p:slideViewPr>
    <p:cSldViewPr>
      <p:cViewPr>
        <p:scale>
          <a:sx n="75" d="100"/>
          <a:sy n="75" d="100"/>
        </p:scale>
        <p:origin x="-252" y="-4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>
      <p:cViewPr>
        <p:scale>
          <a:sx n="66" d="100"/>
          <a:sy n="66" d="100"/>
        </p:scale>
        <p:origin x="-1452" y="30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042AFBE-4D0F-4575-804E-35CEAC4A32C2}" type="datetimeFigureOut">
              <a:rPr lang="en-US" smtClean="0"/>
              <a:t>6/7/2015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7F45F2-F21A-4F76-A284-95A4C2AB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1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49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086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802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80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950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265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en-US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en-US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707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9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88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88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endParaRPr lang="en-US" dirty="0" smtClean="0"/>
          </a:p>
          <a:p>
            <a:pPr marL="171450" indent="-171450">
              <a:buFont typeface="Arial" charset="0"/>
              <a:buChar char="•"/>
            </a:pPr>
            <a:endParaRPr lang="en-US" dirty="0" smtClean="0"/>
          </a:p>
          <a:p>
            <a:pPr marL="171450" indent="-171450">
              <a:buFont typeface="Arial" charset="0"/>
              <a:buChar char="•"/>
            </a:pPr>
            <a:endParaRPr lang="en-US" dirty="0" smtClean="0"/>
          </a:p>
          <a:p>
            <a:pPr marL="171450" indent="-171450">
              <a:buFont typeface="Arial" charset="0"/>
              <a:buChar char="•"/>
            </a:pPr>
            <a:endParaRPr lang="en-US" dirty="0" smtClean="0"/>
          </a:p>
          <a:p>
            <a:pPr marL="171450" indent="-171450">
              <a:buFont typeface="Arial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45F2-F21A-4F76-A284-95A4C2ABBB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45" name="Picture 108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" r="31892"/>
          <a:stretch/>
        </p:blipFill>
        <p:spPr bwMode="auto">
          <a:xfrm>
            <a:off x="5577840" y="-1832"/>
            <a:ext cx="3566160" cy="686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46088" y="312738"/>
            <a:ext cx="4983162" cy="1395412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US" noProof="0" smtClean="0"/>
              <a:t>Select to edit master title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49263" y="1754188"/>
            <a:ext cx="4951412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Select to edit master subtitle</a:t>
            </a:r>
          </a:p>
        </p:txBody>
      </p:sp>
      <p:sp>
        <p:nvSpPr>
          <p:cNvPr id="63515" name="Text Box 1051"/>
          <p:cNvSpPr txBox="1">
            <a:spLocks noChangeArrowheads="1"/>
          </p:cNvSpPr>
          <p:nvPr userDrawn="1"/>
        </p:nvSpPr>
        <p:spPr bwMode="auto">
          <a:xfrm>
            <a:off x="427038" y="4800600"/>
            <a:ext cx="48228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ts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1D2F68"/>
                </a:solidFill>
              </a:rPr>
              <a:t>By:  </a:t>
            </a:r>
            <a:r>
              <a:rPr lang="en-US" sz="1600" dirty="0" smtClean="0">
                <a:solidFill>
                  <a:schemeClr val="tx1"/>
                </a:solidFill>
              </a:rPr>
              <a:t>Carol Martineau,</a:t>
            </a:r>
            <a:r>
              <a:rPr lang="en-US" sz="1600" baseline="0" dirty="0" smtClean="0">
                <a:solidFill>
                  <a:schemeClr val="tx1"/>
                </a:solidFill>
              </a:rPr>
              <a:t> Acting Assistant Manager,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</a:pPr>
            <a:r>
              <a:rPr lang="en-US" sz="1600" baseline="0" dirty="0" smtClean="0">
                <a:solidFill>
                  <a:schemeClr val="tx1"/>
                </a:solidFill>
              </a:rPr>
              <a:t>        Aircraft Maintenance Division, AFS-301   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1D2F68"/>
                </a:solidFill>
              </a:rPr>
              <a:t>Date:</a:t>
            </a:r>
            <a:r>
              <a:rPr lang="en-US" sz="1600" b="1" baseline="0" dirty="0" smtClean="0">
                <a:solidFill>
                  <a:srgbClr val="1D2F68"/>
                </a:solidFill>
              </a:rPr>
              <a:t>  </a:t>
            </a:r>
            <a:r>
              <a:rPr lang="en-US" sz="1600" baseline="0" dirty="0" smtClean="0">
                <a:solidFill>
                  <a:schemeClr val="tx2"/>
                </a:solidFill>
              </a:rPr>
              <a:t>June 7, 2015</a:t>
            </a:r>
            <a:endParaRPr lang="en-US" sz="1600" dirty="0">
              <a:solidFill>
                <a:schemeClr val="tx2"/>
              </a:solidFill>
            </a:endParaRPr>
          </a:p>
        </p:txBody>
      </p:sp>
      <p:grpSp>
        <p:nvGrpSpPr>
          <p:cNvPr id="63544" name="Group 1080"/>
          <p:cNvGrpSpPr>
            <a:grpSpLocks/>
          </p:cNvGrpSpPr>
          <p:nvPr userDrawn="1"/>
        </p:nvGrpSpPr>
        <p:grpSpPr bwMode="auto">
          <a:xfrm>
            <a:off x="5873750" y="271463"/>
            <a:ext cx="2895600" cy="909638"/>
            <a:chOff x="3700" y="171"/>
            <a:chExt cx="1824" cy="573"/>
          </a:xfrm>
        </p:grpSpPr>
        <p:pic>
          <p:nvPicPr>
            <p:cNvPr id="63543" name="Picture 1079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700" y="171"/>
              <a:ext cx="573" cy="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535" name="Text Box 1071"/>
            <p:cNvSpPr txBox="1">
              <a:spLocks noChangeArrowheads="1"/>
            </p:cNvSpPr>
            <p:nvPr userDrawn="1"/>
          </p:nvSpPr>
          <p:spPr bwMode="ltGray">
            <a:xfrm>
              <a:off x="4288" y="288"/>
              <a:ext cx="1236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</a:rPr>
                <a:t>Federal Aviation</a:t>
              </a:r>
            </a:p>
            <a:p>
              <a: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</a:rPr>
                <a:t>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1300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1672032" cy="4572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srgbClr val="FFFFFF">
                    <a:lumMod val="75000"/>
                  </a:srgbClr>
                </a:solidFill>
              </a:rPr>
              <a:t>June  2015</a:t>
            </a:r>
            <a:endParaRPr lang="en-US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36504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D3ABA1-EA94-43C0-B992-7CBCC31144F1}" type="slidenum">
              <a:rPr lang="en-US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32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FFFFFF">
                    <a:lumMod val="65000"/>
                  </a:srgbClr>
                </a:solidFill>
              </a:rPr>
              <a:t>June 2015</a:t>
            </a: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266C2-23C9-4679-9EA6-D74DA6C8C265}" type="slidenum">
              <a:rPr lang="en-US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482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FFFFFF">
                    <a:lumMod val="65000"/>
                  </a:srgbClr>
                </a:solidFill>
              </a:rPr>
              <a:t>June 2015</a:t>
            </a: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6FF14-FC6A-41B6-B2DC-884C6B7C3F2E}" type="slidenum">
              <a:rPr lang="en-US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10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FFFFFF">
                    <a:lumMod val="65000"/>
                  </a:srgbClr>
                </a:solidFill>
              </a:rPr>
              <a:t>June  2015</a:t>
            </a: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9F915-29B1-4ADF-B1F4-B9108899500C}" type="slidenum">
              <a:rPr lang="en-US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36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FFFFFF">
                    <a:lumMod val="65000"/>
                  </a:srgbClr>
                </a:solidFill>
              </a:rPr>
              <a:t>June  2015</a:t>
            </a: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7D554-CBC1-41AB-90CF-337CEC897EAA}" type="slidenum">
              <a:rPr lang="en-US">
                <a:solidFill>
                  <a:srgbClr val="FFFFFF">
                    <a:lumMod val="6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675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6035675"/>
            <a:ext cx="9144000" cy="815975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344488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Select to edit master title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9463" y="6248400"/>
            <a:ext cx="17373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n-US" dirty="0" smtClean="0">
                <a:solidFill>
                  <a:srgbClr val="FFFFFF">
                    <a:lumMod val="65000"/>
                  </a:srgbClr>
                </a:solidFill>
              </a:rPr>
              <a:t>June 2015</a:t>
            </a: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14356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5116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</a:pPr>
            <a:fld id="{74438B1A-AF1B-4C8B-993E-1BADE62A245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grpSp>
        <p:nvGrpSpPr>
          <p:cNvPr id="56345" name="Group 25"/>
          <p:cNvGrpSpPr>
            <a:grpSpLocks/>
          </p:cNvGrpSpPr>
          <p:nvPr userDrawn="1"/>
        </p:nvGrpSpPr>
        <p:grpSpPr bwMode="auto">
          <a:xfrm>
            <a:off x="5708650" y="6126158"/>
            <a:ext cx="2047875" cy="660400"/>
            <a:chOff x="3596" y="3859"/>
            <a:chExt cx="1290" cy="416"/>
          </a:xfrm>
        </p:grpSpPr>
        <p:pic>
          <p:nvPicPr>
            <p:cNvPr id="56346" name="Picture 26"/>
            <p:cNvPicPr>
              <a:picLocks noChangeAspect="1" noChangeArrowheads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96" y="3859"/>
              <a:ext cx="416" cy="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347" name="Text Box 27"/>
            <p:cNvSpPr txBox="1">
              <a:spLocks noChangeArrowheads="1"/>
            </p:cNvSpPr>
            <p:nvPr userDrawn="1"/>
          </p:nvSpPr>
          <p:spPr bwMode="auto">
            <a:xfrm>
              <a:off x="4023" y="3947"/>
              <a:ext cx="863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</a:rPr>
                <a:t>Federal Aviation</a:t>
              </a:r>
            </a:p>
            <a:p>
              <a:pPr fontAlgn="base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</a:rPr>
                <a:t>Administration</a:t>
              </a:r>
            </a:p>
          </p:txBody>
        </p:sp>
      </p:grpSp>
      <p:sp>
        <p:nvSpPr>
          <p:cNvPr id="56349" name="Text Box 29" hidden="1"/>
          <p:cNvSpPr txBox="1">
            <a:spLocks noChangeArrowheads="1"/>
          </p:cNvSpPr>
          <p:nvPr userDrawn="1"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C0C0C0"/>
                </a:solidFill>
              </a:rPr>
              <a:t>&lt;Presentation Title – Change on Master Slide&gt;</a:t>
            </a:r>
            <a:endParaRPr lang="en-US" sz="1200" dirty="0">
              <a:solidFill>
                <a:srgbClr val="C0C0C0"/>
              </a:solidFill>
            </a:endParaRPr>
          </a:p>
        </p:txBody>
      </p:sp>
      <p:sp>
        <p:nvSpPr>
          <p:cNvPr id="56350" name="Text Box 30" hidden="1"/>
          <p:cNvSpPr txBox="1">
            <a:spLocks noChangeArrowheads="1"/>
          </p:cNvSpPr>
          <p:nvPr userDrawn="1"/>
        </p:nvSpPr>
        <p:spPr bwMode="auto">
          <a:xfrm>
            <a:off x="441325" y="6384925"/>
            <a:ext cx="3740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C0C0C0"/>
                </a:solidFill>
              </a:rPr>
              <a:t>&lt;Date of Presentation – Change on Master Slide&gt;</a:t>
            </a:r>
          </a:p>
        </p:txBody>
      </p:sp>
    </p:spTree>
    <p:extLst>
      <p:ext uri="{BB962C8B-B14F-4D97-AF65-F5344CB8AC3E}">
        <p14:creationId xmlns:p14="http://schemas.microsoft.com/office/powerpoint/2010/main" val="181006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viationsuppliers.org/FAA-AC-00-56B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gl.faa.gov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4983162" cy="3497262"/>
          </a:xfrm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4400" dirty="0">
                <a:solidFill>
                  <a:srgbClr val="1F326F"/>
                </a:solidFill>
              </a:rPr>
              <a:t>ASA Conference</a:t>
            </a:r>
            <a:br>
              <a:rPr lang="en-US" sz="4400" dirty="0">
                <a:solidFill>
                  <a:srgbClr val="1F326F"/>
                </a:solidFill>
              </a:rPr>
            </a:br>
            <a:r>
              <a:rPr lang="en-US" dirty="0" smtClean="0">
                <a:solidFill>
                  <a:srgbClr val="1F326F"/>
                </a:solidFill>
              </a:rPr>
              <a:t>Quality Assurance Committee</a:t>
            </a:r>
            <a:br>
              <a:rPr lang="en-US" dirty="0" smtClean="0">
                <a:solidFill>
                  <a:srgbClr val="1F326F"/>
                </a:solidFill>
              </a:rPr>
            </a:br>
            <a:r>
              <a:rPr lang="en-US" dirty="0" smtClean="0">
                <a:solidFill>
                  <a:srgbClr val="1F326F"/>
                </a:solidFill>
              </a:rPr>
              <a:t/>
            </a:r>
            <a:br>
              <a:rPr lang="en-US" dirty="0" smtClean="0">
                <a:solidFill>
                  <a:srgbClr val="1F326F"/>
                </a:solidFill>
              </a:rPr>
            </a:br>
            <a:r>
              <a:rPr 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Advisory Circular (AC) </a:t>
            </a:r>
            <a:br>
              <a:rPr 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00-56 Revision B Changes </a:t>
            </a:r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 – Background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343900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5.b.  Quality </a:t>
            </a:r>
            <a:r>
              <a:rPr lang="en-US" dirty="0"/>
              <a:t>System Standard</a:t>
            </a:r>
          </a:p>
          <a:p>
            <a:pPr lvl="1"/>
            <a:r>
              <a:rPr lang="en-US" dirty="0"/>
              <a:t>Several systems recognized</a:t>
            </a:r>
          </a:p>
          <a:p>
            <a:pPr lvl="1"/>
            <a:r>
              <a:rPr lang="en-US" dirty="0"/>
              <a:t>Provides effective quality management for distributors</a:t>
            </a:r>
          </a:p>
          <a:p>
            <a:pPr marL="0" indent="0">
              <a:buNone/>
            </a:pPr>
            <a:r>
              <a:rPr lang="en-US" dirty="0" smtClean="0"/>
              <a:t>5.c.  Quality </a:t>
            </a:r>
            <a:r>
              <a:rPr lang="en-US" dirty="0"/>
              <a:t>Auditing</a:t>
            </a:r>
          </a:p>
          <a:p>
            <a:pPr lvl="1"/>
            <a:r>
              <a:rPr lang="en-US" dirty="0"/>
              <a:t>Third-party accreditation program</a:t>
            </a:r>
          </a:p>
          <a:p>
            <a:pPr lvl="1"/>
            <a:r>
              <a:rPr lang="en-US" dirty="0"/>
              <a:t>Called an accreditation organization</a:t>
            </a:r>
          </a:p>
          <a:p>
            <a:pPr lvl="1"/>
            <a:r>
              <a:rPr lang="en-US" dirty="0"/>
              <a:t>Assess compliance to quality </a:t>
            </a:r>
            <a:r>
              <a:rPr lang="en-US" dirty="0" smtClean="0"/>
              <a:t>system</a:t>
            </a:r>
          </a:p>
          <a:p>
            <a:pPr marL="0" indent="0">
              <a:buNone/>
            </a:pPr>
            <a:r>
              <a:rPr lang="en-US" dirty="0"/>
              <a:t>5.d.  Accredited Distributors</a:t>
            </a:r>
          </a:p>
          <a:p>
            <a:pPr lvl="1"/>
            <a:r>
              <a:rPr lang="en-US" dirty="0"/>
              <a:t>FAA authorize accreditation organizations to accredit a distributor’s quality system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 </a:t>
            </a:r>
            <a:endParaRPr lang="en-US" b="0" dirty="0"/>
          </a:p>
          <a:p>
            <a:pPr lvl="1"/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2504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10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6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 – Quality System Elements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43900" cy="32924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6.a. Distributors</a:t>
            </a:r>
            <a:r>
              <a:rPr lang="en-US" dirty="0"/>
              <a:t>’ Quality System</a:t>
            </a:r>
          </a:p>
          <a:p>
            <a:pPr lvl="1"/>
            <a:r>
              <a:rPr lang="en-US" dirty="0" smtClean="0"/>
              <a:t>Must </a:t>
            </a:r>
            <a:r>
              <a:rPr lang="en-US" dirty="0"/>
              <a:t>use quality systems to ensure parts documentation reflects industry requirements</a:t>
            </a:r>
          </a:p>
          <a:p>
            <a:pPr lvl="1"/>
            <a:r>
              <a:rPr lang="en-US" dirty="0" smtClean="0"/>
              <a:t>Accreditation </a:t>
            </a:r>
            <a:r>
              <a:rPr lang="en-US" dirty="0"/>
              <a:t>organization evaluates distributors’ quality system</a:t>
            </a:r>
          </a:p>
          <a:p>
            <a:pPr marL="0" indent="0">
              <a:buNone/>
            </a:pPr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30980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11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55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 – Quality System Elements</a:t>
            </a:r>
            <a:r>
              <a:rPr lang="en-US" sz="3600" dirty="0" smtClean="0"/>
              <a:t> 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43900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6.b. Minimum </a:t>
            </a:r>
            <a:r>
              <a:rPr lang="en-US" dirty="0"/>
              <a:t>Acceptable Criteria</a:t>
            </a:r>
          </a:p>
          <a:p>
            <a:pPr lvl="1"/>
            <a:r>
              <a:rPr lang="en-US" dirty="0"/>
              <a:t>Receiving inspection process</a:t>
            </a:r>
          </a:p>
          <a:p>
            <a:pPr lvl="1"/>
            <a:r>
              <a:rPr lang="en-US" dirty="0"/>
              <a:t>System for training distributors’ personnel</a:t>
            </a:r>
          </a:p>
          <a:p>
            <a:pPr lvl="1"/>
            <a:r>
              <a:rPr lang="en-US" dirty="0"/>
              <a:t>Administrative process to ensure employees are properly trained</a:t>
            </a:r>
          </a:p>
          <a:p>
            <a:pPr lvl="1"/>
            <a:r>
              <a:rPr lang="en-US" dirty="0"/>
              <a:t>Procedure for removing suspect/non-conforming material</a:t>
            </a:r>
          </a:p>
          <a:p>
            <a:pPr lvl="1"/>
            <a:r>
              <a:rPr lang="en-US" dirty="0"/>
              <a:t>Procedure for controlling and/or measuring test equipment</a:t>
            </a:r>
          </a:p>
          <a:p>
            <a:pPr lvl="1"/>
            <a:r>
              <a:rPr lang="en-US" dirty="0"/>
              <a:t>Preservation and stamp control to ensure accuracy and compliance</a:t>
            </a:r>
          </a:p>
          <a:p>
            <a:pPr marL="457200" lvl="1" indent="0">
              <a:buNone/>
            </a:pPr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29456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12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2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7 -  Acceptable Quality Systems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050213" cy="4391025"/>
          </a:xfrm>
        </p:spPr>
        <p:txBody>
          <a:bodyPr/>
          <a:lstStyle/>
          <a:p>
            <a:r>
              <a:rPr lang="en-US" dirty="0" smtClean="0"/>
              <a:t>Table 1.   </a:t>
            </a:r>
            <a:r>
              <a:rPr lang="en-US" dirty="0"/>
              <a:t>FAA Accepted Organizations and Their Quality System Standards</a:t>
            </a:r>
          </a:p>
          <a:p>
            <a:pPr lvl="1"/>
            <a:r>
              <a:rPr lang="en-US" dirty="0" smtClean="0"/>
              <a:t>Updated the table to show standards currently being used</a:t>
            </a:r>
          </a:p>
          <a:p>
            <a:pPr lvl="2"/>
            <a:r>
              <a:rPr lang="en-US" dirty="0" smtClean="0"/>
              <a:t>Aviation Suppliers Association (ASA)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 smtClean="0"/>
              <a:t>ASA-100</a:t>
            </a:r>
          </a:p>
          <a:p>
            <a:pPr lvl="2"/>
            <a:r>
              <a:rPr lang="en-US" dirty="0" smtClean="0"/>
              <a:t>Transonic Aviation Consultants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 smtClean="0"/>
              <a:t>TAC-2000</a:t>
            </a:r>
          </a:p>
          <a:p>
            <a:pPr lvl="2"/>
            <a:r>
              <a:rPr lang="en-US" dirty="0" smtClean="0"/>
              <a:t>International Organization for Standardization  (ISO)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 smtClean="0"/>
              <a:t>ISO-9001</a:t>
            </a:r>
          </a:p>
          <a:p>
            <a:pPr lvl="2"/>
            <a:r>
              <a:rPr lang="en-US" dirty="0" smtClean="0"/>
              <a:t>International Aerospace Quality Group  (IAQG)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 smtClean="0"/>
              <a:t>AS9100, AS9110, &amp; AS9120 (EN9100, EN9110, &amp; EN9120)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2504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13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7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8 -  Accreditation Organization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95400"/>
            <a:ext cx="8050213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8.b. Audit Distributors</a:t>
            </a:r>
          </a:p>
          <a:p>
            <a:pPr lvl="1"/>
            <a:r>
              <a:rPr lang="en-US" dirty="0" smtClean="0"/>
              <a:t>Accreditation organizations must audit distributors to ensure compliance with their quality system standards and all requirements in the AC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8.c. Monitoring Quality System Effectiveness</a:t>
            </a:r>
          </a:p>
          <a:p>
            <a:pPr lvl="1"/>
            <a:r>
              <a:rPr lang="en-US" dirty="0" smtClean="0"/>
              <a:t>Accreditation organizations must have a process to periodically monitor the effectiveness of the distributor’s quality system</a:t>
            </a:r>
          </a:p>
          <a:p>
            <a:pPr marL="457200" lvl="1" indent="0">
              <a:buNone/>
            </a:pPr>
            <a:endParaRPr lang="en-US" sz="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1742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14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05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8 -  Accreditation Organization Responsibilities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50213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8.d. Auditor Qualifications</a:t>
            </a:r>
          </a:p>
          <a:p>
            <a:pPr lvl="1"/>
            <a:r>
              <a:rPr lang="en-US" dirty="0" smtClean="0"/>
              <a:t>Certification as ISO 9001 auditor</a:t>
            </a:r>
          </a:p>
          <a:p>
            <a:pPr lvl="1"/>
            <a:r>
              <a:rPr lang="en-US" dirty="0" smtClean="0"/>
              <a:t>Training to the CASE </a:t>
            </a:r>
            <a:r>
              <a:rPr lang="en-US" dirty="0"/>
              <a:t>3 </a:t>
            </a:r>
            <a:r>
              <a:rPr lang="en-US" dirty="0" smtClean="0"/>
              <a:t>standard by the Coordinating Agencies for Supplier Evaluation</a:t>
            </a:r>
          </a:p>
          <a:p>
            <a:pPr lvl="1"/>
            <a:r>
              <a:rPr lang="en-US" dirty="0" smtClean="0"/>
              <a:t>Past professional experience</a:t>
            </a:r>
          </a:p>
          <a:p>
            <a:pPr lvl="1"/>
            <a:r>
              <a:rPr lang="en-US" dirty="0" smtClean="0"/>
              <a:t>Past work as an FAA ASI with auditing experience</a:t>
            </a:r>
          </a:p>
          <a:p>
            <a:pPr lvl="1"/>
            <a:r>
              <a:rPr lang="en-US" dirty="0" smtClean="0"/>
              <a:t>AS9100 auditor (EN9100 in Europe)</a:t>
            </a:r>
          </a:p>
          <a:p>
            <a:pPr lvl="1"/>
            <a:r>
              <a:rPr lang="en-US" dirty="0" smtClean="0"/>
              <a:t>Professional experience as a quality auditor auditing to AC 00-56B for an accreditation organization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3266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15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8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8:  Accreditation Organization </a:t>
            </a:r>
            <a:r>
              <a:rPr lang="en-US" dirty="0" smtClean="0"/>
              <a:t>Responsibilities 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8.f. Distributor Audit Requirements</a:t>
            </a:r>
          </a:p>
          <a:p>
            <a:endParaRPr lang="en-US" sz="800" dirty="0" smtClean="0"/>
          </a:p>
          <a:p>
            <a:pPr lvl="1"/>
            <a:r>
              <a:rPr lang="en-US" dirty="0" smtClean="0"/>
              <a:t>Initial audit and the surveillance audit must be an on-site of a distributor’s facility</a:t>
            </a:r>
          </a:p>
          <a:p>
            <a:pPr lvl="1"/>
            <a:r>
              <a:rPr lang="en-US" dirty="0" smtClean="0"/>
              <a:t>Ensures effective implementation</a:t>
            </a:r>
          </a:p>
          <a:p>
            <a:pPr marL="0" indent="0">
              <a:buNone/>
            </a:pPr>
            <a:r>
              <a:rPr lang="en-US" b="1" dirty="0" smtClean="0"/>
              <a:t>8.g. Withdrawal or Revocation</a:t>
            </a:r>
          </a:p>
          <a:p>
            <a:pPr lvl="1"/>
            <a:r>
              <a:rPr lang="en-US" dirty="0" smtClean="0"/>
              <a:t>If accreditation organization withdraws or revokes an accreditation before the date of the compliance-certifying letter; the accreditation organization must send the database manager written notification within 5 business days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30218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16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8:  Accreditation Organization </a:t>
            </a:r>
            <a:r>
              <a:rPr lang="en-US" dirty="0" smtClean="0"/>
              <a:t>Responsibilities 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8050213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8.h. Audit Records</a:t>
            </a:r>
            <a:endParaRPr lang="en-US" sz="800" dirty="0" smtClean="0"/>
          </a:p>
          <a:p>
            <a:pPr lvl="1"/>
            <a:r>
              <a:rPr lang="en-US" dirty="0" smtClean="0"/>
              <a:t>Accreditation organization must let the FAA audit their records so the FAA can ensure compliance with AC 00-56B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30218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17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6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smtClean="0"/>
              <a:t>9 - Arranging an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8050213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9.d.  Distributor’s Self-Evaluation</a:t>
            </a:r>
            <a:endParaRPr lang="en-US" sz="800" dirty="0" smtClean="0"/>
          </a:p>
          <a:p>
            <a:pPr lvl="1">
              <a:lnSpc>
                <a:spcPct val="90000"/>
              </a:lnSpc>
            </a:pPr>
            <a:r>
              <a:rPr lang="en-US" b="0" dirty="0"/>
              <a:t>Recommend </a:t>
            </a:r>
            <a:r>
              <a:rPr lang="en-US" b="0" dirty="0" smtClean="0"/>
              <a:t>Distributor doing </a:t>
            </a:r>
            <a:r>
              <a:rPr lang="en-US" b="0" dirty="0"/>
              <a:t>a self audit prior to arranging the accreditation audit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29456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18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8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smtClean="0"/>
              <a:t>10 - Typical Accreditation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50213" cy="4419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10.a.  Database Listing</a:t>
            </a:r>
            <a:endParaRPr lang="en-US" sz="800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Clarified exact web site for the database: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http://www.aviationsuppliers.org/FAA-AC-00-56B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10.b. (4)(a) Steps for Database Entry</a:t>
            </a:r>
          </a:p>
          <a:p>
            <a:pPr lvl="1"/>
            <a:r>
              <a:rPr lang="en-US" dirty="0" smtClean="0"/>
              <a:t>Distributor’s certification letter must contain:</a:t>
            </a:r>
            <a:br>
              <a:rPr lang="en-US" dirty="0" smtClean="0"/>
            </a:br>
            <a:r>
              <a:rPr lang="en-US" b="1" dirty="0" smtClean="0"/>
              <a:t>Date</a:t>
            </a:r>
            <a:r>
              <a:rPr lang="en-US" dirty="0" smtClean="0"/>
              <a:t>; name; address; management POC official; phone number; </a:t>
            </a:r>
            <a:r>
              <a:rPr lang="en-US" b="1" dirty="0" smtClean="0"/>
              <a:t>fax number</a:t>
            </a:r>
            <a:r>
              <a:rPr lang="en-US" dirty="0" smtClean="0"/>
              <a:t>; </a:t>
            </a:r>
            <a:r>
              <a:rPr lang="en-US" b="1" dirty="0" smtClean="0"/>
              <a:t>email address</a:t>
            </a:r>
            <a:r>
              <a:rPr lang="en-US" dirty="0" smtClean="0"/>
              <a:t>; and certification statement by senior management</a:t>
            </a:r>
          </a:p>
          <a:p>
            <a:pPr lvl="1"/>
            <a:r>
              <a:rPr lang="en-US" dirty="0" smtClean="0"/>
              <a:t>Distributor can elect to submit their CAGE code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2504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19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Overview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2793262" cy="457200"/>
          </a:xfrm>
        </p:spPr>
        <p:txBody>
          <a:bodyPr/>
          <a:lstStyle/>
          <a:p>
            <a:r>
              <a:rPr lang="en-US" dirty="0" smtClean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 smtClean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 smtClean="0">
                <a:solidFill>
                  <a:srgbClr val="FFFFFF">
                    <a:lumMod val="75000"/>
                  </a:srgbClr>
                </a:solidFill>
              </a:rPr>
              <a:t>June  2015</a:t>
            </a:r>
            <a:endParaRPr lang="en-US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762000"/>
            <a:ext cx="4051300" cy="501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6400" y="1447800"/>
            <a:ext cx="4686300" cy="39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200" dirty="0" smtClean="0"/>
              <a:t>Publication</a:t>
            </a:r>
          </a:p>
          <a:p>
            <a:r>
              <a:rPr lang="en-US" sz="3200" dirty="0" smtClean="0"/>
              <a:t>Public comment review</a:t>
            </a:r>
          </a:p>
          <a:p>
            <a:r>
              <a:rPr lang="en-US" sz="3200" dirty="0" smtClean="0"/>
              <a:t>Overview of Changes</a:t>
            </a:r>
          </a:p>
          <a:p>
            <a:r>
              <a:rPr lang="en-US" sz="3200" dirty="0" smtClean="0"/>
              <a:t>Changes by section</a:t>
            </a:r>
          </a:p>
          <a:p>
            <a:r>
              <a:rPr lang="en-US" sz="3200" dirty="0" smtClean="0"/>
              <a:t>Summary</a:t>
            </a:r>
          </a:p>
          <a:p>
            <a:r>
              <a:rPr lang="en-US" sz="3200" dirty="0" smtClean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8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smtClean="0"/>
              <a:t>10  - Typical Accreditation Procedures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50213" cy="4419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10.c.  Publication Information</a:t>
            </a:r>
            <a:endParaRPr lang="en-US" sz="800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Database manager will publish information via the internet with 10 days </a:t>
            </a:r>
            <a:r>
              <a:rPr lang="en-US" dirty="0"/>
              <a:t>(was 3 days</a:t>
            </a:r>
            <a:r>
              <a:rPr lang="en-US" dirty="0" smtClean="0"/>
              <a:t>) of receiving a properly completed certification statement</a:t>
            </a:r>
          </a:p>
          <a:p>
            <a:pPr marL="0" indent="0">
              <a:buNone/>
            </a:pPr>
            <a:r>
              <a:rPr lang="en-US" b="1" dirty="0" smtClean="0"/>
              <a:t>10.e. Removing Information</a:t>
            </a:r>
          </a:p>
          <a:p>
            <a:pPr lvl="1"/>
            <a:r>
              <a:rPr lang="en-US" dirty="0" smtClean="0"/>
              <a:t>Database manager will remove information from database within 10 days (was 3 days) from the certification expiration date</a:t>
            </a:r>
          </a:p>
          <a:p>
            <a:pPr lvl="1"/>
            <a:r>
              <a:rPr lang="en-US" dirty="0"/>
              <a:t>Allow the distributor to remain listed for 30 days if their accreditation expires during the re-certification process</a:t>
            </a:r>
          </a:p>
          <a:p>
            <a:pPr lvl="1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4028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20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472488" cy="1600200"/>
          </a:xfrm>
        </p:spPr>
        <p:txBody>
          <a:bodyPr/>
          <a:lstStyle/>
          <a:p>
            <a:r>
              <a:rPr lang="en-US" sz="2800" dirty="0" smtClean="0"/>
              <a:t>Section 11 -  Distributors Approved By CAAs That have </a:t>
            </a:r>
            <a:r>
              <a:rPr lang="en-US" sz="2800" dirty="0"/>
              <a:t>a </a:t>
            </a:r>
            <a:r>
              <a:rPr lang="en-US" sz="3200" dirty="0"/>
              <a:t>Bilateral</a:t>
            </a:r>
            <a:r>
              <a:rPr lang="en-US" sz="2800" dirty="0"/>
              <a:t> Agreement With The FAA </a:t>
            </a:r>
            <a:r>
              <a:rPr lang="en-US" sz="2800" dirty="0" smtClean="0"/>
              <a:t>That </a:t>
            </a:r>
            <a:r>
              <a:rPr lang="en-US" sz="2800" dirty="0"/>
              <a:t>Includes Maintenance Implementation Procedures (MIP)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1"/>
            <a:ext cx="8050213" cy="1905000"/>
          </a:xfrm>
        </p:spPr>
        <p:txBody>
          <a:bodyPr/>
          <a:lstStyle/>
          <a:p>
            <a:pPr lvl="1"/>
            <a:r>
              <a:rPr lang="en-US" dirty="0" smtClean="0"/>
              <a:t>CAA may request FAA to confirm that the distributors meet the requirements of AC 00-56B and that the ASA can add the distributor to its database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30218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21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88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1. Documentation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50213" cy="2590800"/>
          </a:xfrm>
        </p:spPr>
        <p:txBody>
          <a:bodyPr/>
          <a:lstStyle/>
          <a:p>
            <a:pPr marL="0" indent="0">
              <a:buNone/>
            </a:pPr>
            <a:endParaRPr lang="en-US" b="0" dirty="0" smtClean="0"/>
          </a:p>
          <a:p>
            <a:pPr lvl="1"/>
            <a:r>
              <a:rPr lang="en-US" sz="3200" b="1" dirty="0" smtClean="0"/>
              <a:t>Added additional detail to the “class of parts</a:t>
            </a:r>
            <a:r>
              <a:rPr lang="en-US" sz="2800" b="0" dirty="0" smtClean="0"/>
              <a:t>”</a:t>
            </a:r>
          </a:p>
          <a:p>
            <a:pPr lvl="2"/>
            <a:r>
              <a:rPr lang="en-US" sz="2800" dirty="0" smtClean="0"/>
              <a:t>Adds new categories </a:t>
            </a:r>
          </a:p>
          <a:p>
            <a:pPr lvl="3"/>
            <a:r>
              <a:rPr lang="en-US" sz="2400" b="0" dirty="0" smtClean="0"/>
              <a:t>Consumable materials</a:t>
            </a:r>
          </a:p>
          <a:p>
            <a:pPr lvl="3"/>
            <a:r>
              <a:rPr lang="en-US" sz="2400" dirty="0" smtClean="0"/>
              <a:t>Parts produced under TC only</a:t>
            </a:r>
          </a:p>
          <a:p>
            <a:pPr lvl="2">
              <a:tabLst>
                <a:tab pos="3200400" algn="l"/>
              </a:tabLst>
            </a:pPr>
            <a:r>
              <a:rPr lang="en-US" sz="2800" b="0" dirty="0" smtClean="0"/>
              <a:t>Splits existing categories to reflect classes that should have been distinguished but were previously classe</a:t>
            </a:r>
            <a:r>
              <a:rPr lang="en-US" sz="2800" dirty="0" smtClean="0"/>
              <a:t>d </a:t>
            </a:r>
            <a:r>
              <a:rPr lang="en-US" sz="2800" b="0" dirty="0" smtClean="0"/>
              <a:t>together</a:t>
            </a:r>
            <a:br>
              <a:rPr lang="en-US" sz="2800" b="0" dirty="0" smtClean="0"/>
            </a:br>
            <a:endParaRPr lang="en-US" sz="2800" b="0" dirty="0" smtClean="0"/>
          </a:p>
          <a:p>
            <a:pPr lvl="1"/>
            <a:endParaRPr lang="en-US" sz="2800" b="0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29456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22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26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1. Documentation Matrix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50213" cy="2590800"/>
          </a:xfrm>
        </p:spPr>
        <p:txBody>
          <a:bodyPr/>
          <a:lstStyle/>
          <a:p>
            <a:pPr marL="0" indent="0">
              <a:buNone/>
            </a:pPr>
            <a:endParaRPr lang="en-US" b="0" dirty="0" smtClean="0"/>
          </a:p>
          <a:p>
            <a:pPr lvl="1"/>
            <a:r>
              <a:rPr lang="en-US" sz="3200" b="1" dirty="0" smtClean="0"/>
              <a:t>Updated outdated references</a:t>
            </a:r>
          </a:p>
          <a:p>
            <a:pPr lvl="2"/>
            <a:r>
              <a:rPr lang="en-US" sz="2800" dirty="0" smtClean="0"/>
              <a:t>Permits new certifications recognized by the U.S. to be recognized without any need to update the AC</a:t>
            </a:r>
          </a:p>
          <a:p>
            <a:pPr lvl="1"/>
            <a:r>
              <a:rPr lang="en-US" sz="3200" b="1" dirty="0" smtClean="0"/>
              <a:t>Updated the required documents on </a:t>
            </a:r>
            <a:r>
              <a:rPr lang="en-US" sz="3200" b="1" dirty="0"/>
              <a:t>receipt and </a:t>
            </a:r>
            <a:r>
              <a:rPr lang="en-US" sz="3200" b="1" dirty="0" smtClean="0"/>
              <a:t>for shipment</a:t>
            </a:r>
          </a:p>
          <a:p>
            <a:pPr lvl="2"/>
            <a:r>
              <a:rPr lang="en-US" sz="2800" dirty="0" smtClean="0"/>
              <a:t>Correct impossible situations created by requirements for producer documentation</a:t>
            </a:r>
          </a:p>
          <a:p>
            <a:pPr marL="457200" lvl="1" indent="0">
              <a:buNone/>
            </a:pPr>
            <a:endParaRPr lang="en-US" sz="2800" b="0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29456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23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1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50213" cy="2590800"/>
          </a:xfrm>
        </p:spPr>
        <p:txBody>
          <a:bodyPr/>
          <a:lstStyle/>
          <a:p>
            <a:pPr lvl="1"/>
            <a:r>
              <a:rPr lang="en-US" b="1" dirty="0" smtClean="0"/>
              <a:t>While participation in the Voluntary Industry Distributor Accreditation Program is voluntary it is proving to be successful</a:t>
            </a:r>
          </a:p>
          <a:p>
            <a:pPr lvl="2"/>
            <a:r>
              <a:rPr lang="en-US" sz="2400" dirty="0" smtClean="0"/>
              <a:t>Distributors who are not regulated are meeting a self-imposed standard</a:t>
            </a:r>
          </a:p>
          <a:p>
            <a:pPr lvl="2"/>
            <a:r>
              <a:rPr lang="en-US" sz="2400" dirty="0" smtClean="0"/>
              <a:t>Shows collaboration between industry and the FAA</a:t>
            </a:r>
          </a:p>
          <a:p>
            <a:pPr lvl="2"/>
            <a:r>
              <a:rPr lang="en-US" sz="2400" dirty="0" smtClean="0"/>
              <a:t>Has improved the level of certitude in aviation parts</a:t>
            </a:r>
          </a:p>
          <a:p>
            <a:pPr marL="514350" lvl="1" indent="0">
              <a:buNone/>
            </a:pPr>
            <a:r>
              <a:rPr lang="en-US" sz="3200" dirty="0" smtClean="0"/>
              <a:t>Thus it has raised the level of safety through a cooperative effort</a:t>
            </a:r>
          </a:p>
          <a:p>
            <a:pPr lvl="1"/>
            <a:endParaRPr lang="en-US" sz="3200" dirty="0"/>
          </a:p>
          <a:p>
            <a:pPr lvl="1"/>
            <a:endParaRPr lang="en-US" sz="2800" b="0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29456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24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9462" y="6248400"/>
            <a:ext cx="3224337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25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pic>
        <p:nvPicPr>
          <p:cNvPr id="1029" name="Picture 5" descr="C:\Users\AIR120cm\AppData\Local\Microsoft\Windows\Temporary Internet Files\Content.IE5\K888AZXZ\large-comic-eyes-and-feet-asking-question-33.3-13982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000" y="3297900"/>
            <a:ext cx="360000" cy="2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IR120cm\AppData\Local\Microsoft\Windows\Temporary Internet Files\Content.IE5\K888AZXZ\large-comic-eyes-and-feet-asking-question-33.3-13982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000" y="3297900"/>
            <a:ext cx="360000" cy="2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IR120cm\AppData\Local\Microsoft\Windows\Temporary Internet Files\Content.IE5\K888AZXZ\large-comic-eyes-and-feet-asking-question-33.3-13982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173" y="914400"/>
            <a:ext cx="5440366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3823" y="1905000"/>
            <a:ext cx="385635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Questions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172" y="4953000"/>
            <a:ext cx="38928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  <a:defRPr/>
            </a:pP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Carol Martineau,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Acting Assistant Manager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Aircraft Maintenance Division,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AFS-301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Tx/>
              <a:buNone/>
              <a:defRPr/>
            </a:pP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Carol.Martineau@FAA.GOV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9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Publication of AC </a:t>
            </a:r>
            <a:r>
              <a:rPr lang="en-US" sz="3600" dirty="0" smtClean="0"/>
              <a:t>00-56B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27932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3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125098"/>
            <a:ext cx="3558486" cy="4846318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4968186" cy="3171825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Published May 27, 2015</a:t>
            </a:r>
          </a:p>
          <a:p>
            <a:pPr lvl="1"/>
            <a:r>
              <a:rPr lang="en-US" dirty="0" smtClean="0"/>
              <a:t>Distributors seeking Initial or renewal accreditation after 8/27/15 must comply with AC 00-56B</a:t>
            </a:r>
          </a:p>
          <a:p>
            <a:pPr lvl="1"/>
            <a:r>
              <a:rPr lang="en-US" dirty="0" smtClean="0"/>
              <a:t>Current distributors may maintain accreditation under AC 00-56A until theirs expires, is superseded upon renewal or is cancelled </a:t>
            </a:r>
          </a:p>
          <a:p>
            <a:r>
              <a:rPr lang="en-US" dirty="0" smtClean="0"/>
              <a:t>Obtain AC on RGL Site: </a:t>
            </a:r>
            <a:r>
              <a:rPr lang="en-US" dirty="0" smtClean="0">
                <a:hlinkClick r:id="rId4"/>
              </a:rPr>
              <a:t>http://rgl.faa.gov/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3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Publication of AC </a:t>
            </a:r>
            <a:r>
              <a:rPr lang="en-US" sz="3600" dirty="0" smtClean="0"/>
              <a:t>00-56B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23975"/>
            <a:ext cx="4838700" cy="4391025"/>
          </a:xfrm>
        </p:spPr>
        <p:txBody>
          <a:bodyPr/>
          <a:lstStyle/>
          <a:p>
            <a:r>
              <a:rPr lang="en-US" dirty="0"/>
              <a:t>Public comment period ended </a:t>
            </a:r>
            <a:r>
              <a:rPr lang="en-US" dirty="0" smtClean="0"/>
              <a:t>January 4, 2015</a:t>
            </a:r>
          </a:p>
          <a:p>
            <a:endParaRPr lang="en-US" dirty="0" smtClean="0"/>
          </a:p>
          <a:p>
            <a:r>
              <a:rPr lang="en-US" dirty="0" smtClean="0"/>
              <a:t>48 public comments received</a:t>
            </a:r>
            <a:endParaRPr lang="en-US" dirty="0"/>
          </a:p>
          <a:p>
            <a:pPr lvl="1"/>
            <a:r>
              <a:rPr lang="en-US" dirty="0"/>
              <a:t>46 comments adopted</a:t>
            </a:r>
          </a:p>
          <a:p>
            <a:pPr lvl="1"/>
            <a:r>
              <a:rPr lang="en-US" sz="2600" dirty="0" smtClean="0"/>
              <a:t>2 </a:t>
            </a:r>
            <a:r>
              <a:rPr lang="en-US" sz="2600" dirty="0"/>
              <a:t>comments not accepted</a:t>
            </a:r>
          </a:p>
          <a:p>
            <a:pPr marL="400050" lvl="1" indent="0">
              <a:buNone/>
            </a:pPr>
            <a:endParaRPr lang="en-US" sz="10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2504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4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865" y="1312590"/>
            <a:ext cx="3211535" cy="437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12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General Overview of Changes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43900" cy="4391025"/>
          </a:xfrm>
        </p:spPr>
        <p:txBody>
          <a:bodyPr/>
          <a:lstStyle/>
          <a:p>
            <a:r>
              <a:rPr lang="en-US" dirty="0" smtClean="0"/>
              <a:t>Added related references and deleted documents no longer applicable</a:t>
            </a:r>
          </a:p>
          <a:p>
            <a:r>
              <a:rPr lang="en-US" dirty="0" smtClean="0"/>
              <a:t>Updated Table 1 with the </a:t>
            </a:r>
            <a:r>
              <a:rPr lang="en-US" dirty="0"/>
              <a:t>current FAA </a:t>
            </a:r>
            <a:r>
              <a:rPr lang="en-US" dirty="0" smtClean="0"/>
              <a:t>acceptable quality system standards </a:t>
            </a:r>
          </a:p>
          <a:p>
            <a:r>
              <a:rPr lang="en-US" dirty="0" smtClean="0"/>
              <a:t>Updated Appendix 1 for required documents on receipt and for shipment</a:t>
            </a:r>
            <a:endParaRPr lang="en-US" dirty="0"/>
          </a:p>
          <a:p>
            <a:r>
              <a:rPr lang="en-US" dirty="0" smtClean="0"/>
              <a:t>Consolidated and provided clarification throughout the document</a:t>
            </a:r>
          </a:p>
          <a:p>
            <a:r>
              <a:rPr lang="en-US" dirty="0" smtClean="0"/>
              <a:t>Reformatted document</a:t>
            </a:r>
          </a:p>
          <a:p>
            <a:r>
              <a:rPr lang="en-US" dirty="0" smtClean="0"/>
              <a:t>Updated </a:t>
            </a:r>
            <a:r>
              <a:rPr lang="en-US" dirty="0"/>
              <a:t>Contact information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 fontAlgn="t">
              <a:buNone/>
            </a:pPr>
            <a:endParaRPr lang="en-US" b="0" dirty="0"/>
          </a:p>
          <a:p>
            <a:pPr lvl="1"/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9" y="6248400"/>
            <a:ext cx="3021862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5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 – Related reading materials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508125"/>
            <a:ext cx="8343900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References removed:</a:t>
            </a:r>
          </a:p>
          <a:p>
            <a:pPr lvl="1" fontAlgn="t"/>
            <a:r>
              <a:rPr lang="en-US" dirty="0" smtClean="0"/>
              <a:t>AC 21-20, Supplier </a:t>
            </a:r>
            <a:r>
              <a:rPr lang="en-US" dirty="0"/>
              <a:t>Surveillance </a:t>
            </a:r>
            <a:r>
              <a:rPr lang="en-US" dirty="0" smtClean="0"/>
              <a:t>Procedures</a:t>
            </a:r>
          </a:p>
          <a:p>
            <a:pPr marL="457200" lvl="1" indent="0" fontAlgn="t">
              <a:buNone/>
            </a:pPr>
            <a:endParaRPr lang="en-US" b="0" dirty="0"/>
          </a:p>
          <a:p>
            <a:pPr lvl="1" fontAlgn="t"/>
            <a:r>
              <a:rPr lang="en-US" dirty="0"/>
              <a:t>AC </a:t>
            </a:r>
            <a:r>
              <a:rPr lang="en-US" dirty="0" smtClean="0"/>
              <a:t>21-38, Disposition </a:t>
            </a:r>
            <a:r>
              <a:rPr lang="en-US" dirty="0"/>
              <a:t>of Unsalvageable Aircraft Parts and </a:t>
            </a:r>
            <a:r>
              <a:rPr lang="en-US" dirty="0" smtClean="0"/>
              <a:t>Materials</a:t>
            </a:r>
          </a:p>
          <a:p>
            <a:pPr fontAlgn="t"/>
            <a:endParaRPr lang="en-US" b="0" dirty="0"/>
          </a:p>
          <a:p>
            <a:pPr lvl="1" fontAlgn="t"/>
            <a:r>
              <a:rPr lang="en-US" dirty="0"/>
              <a:t>AC </a:t>
            </a:r>
            <a:r>
              <a:rPr lang="en-US" dirty="0" smtClean="0"/>
              <a:t>21.303-2, Announcement </a:t>
            </a:r>
            <a:r>
              <a:rPr lang="en-US" dirty="0"/>
              <a:t>of Availability: Parts Manufacturer </a:t>
            </a:r>
            <a:r>
              <a:rPr lang="en-US" dirty="0" smtClean="0"/>
              <a:t>Approval</a:t>
            </a:r>
          </a:p>
          <a:p>
            <a:pPr marL="457200" lvl="1" indent="0" fontAlgn="t">
              <a:buNone/>
            </a:pPr>
            <a:endParaRPr lang="en-US" b="0" dirty="0"/>
          </a:p>
          <a:p>
            <a:pPr lvl="1"/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1742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6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3 – Related reading materials </a:t>
            </a:r>
            <a:r>
              <a:rPr lang="en-US" dirty="0" smtClean="0"/>
              <a:t>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43900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References added:</a:t>
            </a:r>
          </a:p>
          <a:p>
            <a:pPr lvl="1" fontAlgn="t">
              <a:tabLst>
                <a:tab pos="2743200" algn="l"/>
              </a:tabLst>
            </a:pPr>
            <a:r>
              <a:rPr lang="en-US" dirty="0" smtClean="0"/>
              <a:t>AC 20-142, Eligibility and evaluation of  U.S</a:t>
            </a:r>
            <a:r>
              <a:rPr lang="en-US" dirty="0"/>
              <a:t>. Military Surplus Flight Safety Critical Aircraft Parts, Engines, and </a:t>
            </a:r>
            <a:r>
              <a:rPr lang="en-US" dirty="0" smtClean="0"/>
              <a:t>Propellers</a:t>
            </a:r>
          </a:p>
          <a:p>
            <a:pPr marL="457200" lvl="1" indent="0" fontAlgn="t">
              <a:buNone/>
              <a:tabLst>
                <a:tab pos="2743200" algn="l"/>
              </a:tabLst>
            </a:pPr>
            <a:endParaRPr lang="en-US" dirty="0"/>
          </a:p>
          <a:p>
            <a:pPr lvl="1" fontAlgn="t">
              <a:tabLst>
                <a:tab pos="2743200" algn="l"/>
              </a:tabLst>
            </a:pPr>
            <a:r>
              <a:rPr lang="en-US" b="0" dirty="0" smtClean="0"/>
              <a:t>AC 21-2, Complying with the Requirements of Importing Countries or Jurisdictions when exporting U.S. products, articles, or parts</a:t>
            </a:r>
          </a:p>
          <a:p>
            <a:pPr lvl="1" fontAlgn="t">
              <a:tabLst>
                <a:tab pos="2743200" algn="l"/>
              </a:tabLst>
            </a:pPr>
            <a:endParaRPr lang="en-US" b="0" dirty="0" smtClean="0"/>
          </a:p>
          <a:p>
            <a:pPr lvl="1" fontAlgn="t">
              <a:tabLst>
                <a:tab pos="2743200" algn="l"/>
              </a:tabLst>
            </a:pPr>
            <a:r>
              <a:rPr lang="en-US" dirty="0" smtClean="0"/>
              <a:t>AC 21-43,  Production under 14 CFR Part 21, subpart F, G, K, and O</a:t>
            </a:r>
          </a:p>
          <a:p>
            <a:pPr lvl="1"/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1742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7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3 – Related reading materials </a:t>
            </a:r>
            <a:r>
              <a:rPr lang="en-US" dirty="0" smtClean="0"/>
              <a:t>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508125"/>
            <a:ext cx="8343900" cy="4391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References added:</a:t>
            </a:r>
          </a:p>
          <a:p>
            <a:pPr lvl="1" fontAlgn="t">
              <a:tabLst>
                <a:tab pos="2743200" algn="l"/>
              </a:tabLst>
            </a:pPr>
            <a:r>
              <a:rPr lang="en-US" dirty="0"/>
              <a:t>AC 21-45, Commercial </a:t>
            </a:r>
            <a:r>
              <a:rPr lang="en-US" dirty="0" smtClean="0"/>
              <a:t>parts</a:t>
            </a:r>
          </a:p>
          <a:p>
            <a:pPr marL="457200" lvl="1" indent="0" fontAlgn="t">
              <a:buNone/>
              <a:tabLst>
                <a:tab pos="2743200" algn="l"/>
              </a:tabLst>
            </a:pPr>
            <a:endParaRPr lang="en-US" dirty="0"/>
          </a:p>
          <a:p>
            <a:pPr lvl="1" fontAlgn="t">
              <a:tabLst>
                <a:tab pos="2743200" algn="l"/>
              </a:tabLst>
            </a:pPr>
            <a:r>
              <a:rPr lang="en-US" dirty="0" smtClean="0"/>
              <a:t>AC 21-46, Technical Standard Order Program</a:t>
            </a:r>
          </a:p>
          <a:p>
            <a:pPr marL="457200" lvl="1" indent="0" fontAlgn="t">
              <a:buNone/>
              <a:tabLst>
                <a:tab pos="2743200" algn="l"/>
              </a:tabLst>
            </a:pPr>
            <a:endParaRPr lang="en-US" dirty="0" smtClean="0"/>
          </a:p>
          <a:p>
            <a:pPr lvl="1"/>
            <a:r>
              <a:rPr lang="en-US" dirty="0" smtClean="0"/>
              <a:t>AC 21.303.4, Application for Parts Manufacturer Approval via tests and computations or identically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Order 8120.22, Production approval procedures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5552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8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8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4 – Definitions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43900" cy="4391025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b="1" dirty="0" smtClean="0"/>
              <a:t>4.d. Quality System</a:t>
            </a:r>
          </a:p>
          <a:p>
            <a:pPr lvl="2"/>
            <a:r>
              <a:rPr lang="en-US" dirty="0"/>
              <a:t>Network of administrative processes and procedures to protect aircraft parts from damage or degradation</a:t>
            </a:r>
          </a:p>
          <a:p>
            <a:pPr lvl="2"/>
            <a:r>
              <a:rPr lang="en-US" dirty="0" smtClean="0"/>
              <a:t>Preserve </a:t>
            </a:r>
            <a:r>
              <a:rPr lang="en-US" dirty="0"/>
              <a:t>documentation associated with those parts</a:t>
            </a:r>
          </a:p>
          <a:p>
            <a:pPr lvl="2"/>
            <a:r>
              <a:rPr lang="en-US" dirty="0" smtClean="0"/>
              <a:t>Ensure </a:t>
            </a:r>
            <a:r>
              <a:rPr lang="en-US" dirty="0"/>
              <a:t>parts satisfy requirements of Appendix 1</a:t>
            </a:r>
          </a:p>
          <a:p>
            <a:pPr marL="457200" lvl="1" indent="0">
              <a:buNone/>
            </a:pPr>
            <a:r>
              <a:rPr lang="en-US" sz="2800" b="1" dirty="0" smtClean="0"/>
              <a:t>4.h.Traceability</a:t>
            </a:r>
          </a:p>
          <a:p>
            <a:pPr lvl="2"/>
            <a:r>
              <a:rPr lang="en-US" dirty="0"/>
              <a:t>Tracking parts, processes, and materials to a source. For an accredited distributor, traceability must meet the minimum standards found in the documentation matrix in Appendix 1.</a:t>
            </a:r>
          </a:p>
          <a:p>
            <a:pPr lvl="1"/>
            <a:endParaRPr lang="en-US" dirty="0"/>
          </a:p>
          <a:p>
            <a:pPr marL="457200" lvl="1" indent="0" fontAlgn="t">
              <a:buNone/>
            </a:pPr>
            <a:endParaRPr lang="en-US" b="0" dirty="0"/>
          </a:p>
          <a:p>
            <a:pPr lvl="1"/>
            <a:endParaRPr lang="en-US" dirty="0">
              <a:solidFill>
                <a:srgbClr val="1D2F68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3338" y="6248400"/>
            <a:ext cx="3326661" cy="457200"/>
          </a:xfrm>
        </p:spPr>
        <p:txBody>
          <a:bodyPr/>
          <a:lstStyle/>
          <a:p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ASA Quality Assurance Committee </a:t>
            </a:r>
            <a:br>
              <a:rPr lang="en-US" dirty="0">
                <a:solidFill>
                  <a:srgbClr val="FFFFFF">
                    <a:lumMod val="75000"/>
                  </a:srgbClr>
                </a:solidFill>
              </a:rPr>
            </a:br>
            <a:r>
              <a:rPr lang="en-US" dirty="0">
                <a:solidFill>
                  <a:srgbClr val="FFFFFF">
                    <a:lumMod val="75000"/>
                  </a:srgbClr>
                </a:solidFill>
              </a:rPr>
              <a:t>June  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ABA1-EA94-43C0-B992-7CBCC31144F1}" type="slidenum">
              <a:rPr lang="en-US" smtClean="0">
                <a:solidFill>
                  <a:srgbClr val="FFFFFF">
                    <a:lumMod val="65000"/>
                  </a:srgbClr>
                </a:solidFill>
              </a:rPr>
              <a:pPr/>
              <a:t>9</a:t>
            </a:fld>
            <a:endParaRPr lang="en-US" dirty="0">
              <a:solidFill>
                <a:srgbClr val="FFFFFF">
                  <a:lumMod val="6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30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buFontTx/>
          <a:buNone/>
          <a:defRPr sz="1200" b="1" dirty="0">
            <a:solidFill>
              <a:srgbClr val="C0C0C0"/>
            </a:solidFill>
          </a:defRPr>
        </a:defPPr>
      </a:lstStyle>
    </a:tx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4278</TotalTime>
  <Words>1212</Words>
  <Application>Microsoft Office PowerPoint</Application>
  <PresentationFormat>On-screen Show (4:3)</PresentationFormat>
  <Paragraphs>269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1_Custom Design</vt:lpstr>
      <vt:lpstr>ASA Conference Quality Assurance Committee  Advisory Circular (AC)  00-56 Revision B Changes </vt:lpstr>
      <vt:lpstr>Overview</vt:lpstr>
      <vt:lpstr>Publication of AC 00-56B</vt:lpstr>
      <vt:lpstr>Publication of AC 00-56B</vt:lpstr>
      <vt:lpstr>General Overview of Changes </vt:lpstr>
      <vt:lpstr>Section 3 – Related reading materials </vt:lpstr>
      <vt:lpstr>Section 3 – Related reading materials  (cont’d)</vt:lpstr>
      <vt:lpstr>Section 3 – Related reading materials  (cont’d)</vt:lpstr>
      <vt:lpstr>Section 4 – Definitions </vt:lpstr>
      <vt:lpstr>Section 5 – Background </vt:lpstr>
      <vt:lpstr>Section 6 – Quality System Elements </vt:lpstr>
      <vt:lpstr>Section 6 – Quality System Elements  (cont’d)</vt:lpstr>
      <vt:lpstr>Section 7 -  Acceptable Quality Systems Standards</vt:lpstr>
      <vt:lpstr>Section 8 -  Accreditation Organization Responsibilities</vt:lpstr>
      <vt:lpstr>Section 8 -  Accreditation Organization Responsibilities (cont’d)</vt:lpstr>
      <vt:lpstr>Section 8:  Accreditation Organization Responsibilities  (cont’d)</vt:lpstr>
      <vt:lpstr>Section 8:  Accreditation Organization Responsibilities  (cont’d)</vt:lpstr>
      <vt:lpstr>Section 9 - Arranging an Audit</vt:lpstr>
      <vt:lpstr>Section 10 - Typical Accreditation Procedures</vt:lpstr>
      <vt:lpstr>Section 10  - Typical Accreditation Procedures (cont’d)</vt:lpstr>
      <vt:lpstr>Section 11 -  Distributors Approved By CAAs That have a Bilateral Agreement With The FAA That Includes Maintenance Implementation Procedures (MIP) </vt:lpstr>
      <vt:lpstr>Appendix 1. Documentation Matrix</vt:lpstr>
      <vt:lpstr>Appendix 1. Documentation Matrix (cont’d)</vt:lpstr>
      <vt:lpstr>Summary</vt:lpstr>
      <vt:lpstr>PowerPoint Presentation</vt:lpstr>
    </vt:vector>
  </TitlesOfParts>
  <Company>FAA/AVS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Aviation Administration</dc:title>
  <dc:creator>AVS Enterprise</dc:creator>
  <cp:lastModifiedBy>AVS Enterprise</cp:lastModifiedBy>
  <cp:revision>147</cp:revision>
  <cp:lastPrinted>2015-05-27T15:58:34Z</cp:lastPrinted>
  <dcterms:created xsi:type="dcterms:W3CDTF">2015-05-15T14:51:48Z</dcterms:created>
  <dcterms:modified xsi:type="dcterms:W3CDTF">2015-06-07T13:43:22Z</dcterms:modified>
</cp:coreProperties>
</file>